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85" r:id="rId2"/>
    <p:sldId id="257" r:id="rId3"/>
    <p:sldId id="278" r:id="rId4"/>
    <p:sldId id="279" r:id="rId5"/>
    <p:sldId id="280" r:id="rId6"/>
    <p:sldId id="281" r:id="rId7"/>
    <p:sldId id="282" r:id="rId8"/>
    <p:sldId id="283" r:id="rId9"/>
    <p:sldId id="28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dward Doxey" initials="ED" lastIdx="6" clrIdx="0">
    <p:extLst>
      <p:ext uri="{19B8F6BF-5375-455C-9EA6-DF929625EA0E}">
        <p15:presenceInfo xmlns:p15="http://schemas.microsoft.com/office/powerpoint/2012/main" userId="S-1-5-21-226508970-3071066648-2496781527-17276" providerId="AD"/>
      </p:ext>
    </p:extLst>
  </p:cmAuthor>
  <p:cmAuthor id="2" name="IB" initials="MOU" lastIdx="3" clrIdx="1">
    <p:extLst>
      <p:ext uri="{19B8F6BF-5375-455C-9EA6-DF929625EA0E}">
        <p15:presenceInfo xmlns:p15="http://schemas.microsoft.com/office/powerpoint/2012/main" userId="IB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2C2C"/>
    <a:srgbClr val="FF40FF"/>
    <a:srgbClr val="FF00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50"/>
    <p:restoredTop sz="86422"/>
  </p:normalViewPr>
  <p:slideViewPr>
    <p:cSldViewPr snapToObjects="1">
      <p:cViewPr varScale="1">
        <p:scale>
          <a:sx n="82" d="100"/>
          <a:sy n="82" d="100"/>
        </p:scale>
        <p:origin x="86" y="216"/>
      </p:cViewPr>
      <p:guideLst/>
    </p:cSldViewPr>
  </p:slideViewPr>
  <p:outlineViewPr>
    <p:cViewPr>
      <p:scale>
        <a:sx n="33" d="100"/>
        <a:sy n="33" d="100"/>
      </p:scale>
      <p:origin x="0" y="-28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21" d="100"/>
          <a:sy n="121" d="100"/>
        </p:scale>
        <p:origin x="386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87C1157E-F41D-D748-8B69-7140BA26C9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732F0C-C3BE-9347-8A3D-93C7DD35FC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C103C-0C00-5144-B134-6065E402762D}" type="datetime1">
              <a:rPr lang="en-GB" smtClean="0"/>
              <a:t>11/09/2020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1B9C81F-45DF-3942-B5BB-AFF6409293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4C535E9-87A8-4E42-A7E7-ECCB491EE79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B2214-6F48-7B47-BA9F-4377B0ABE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634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svg>
</file>

<file path=ppt/media/image3.png>
</file>

<file path=ppt/media/image4.tiff>
</file>

<file path=ppt/media/image5.sv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7CFCD-DFD6-F34D-95F2-86875A23819B}" type="datetime1">
              <a:rPr lang="en-GB" smtClean="0"/>
              <a:t>11/09/2020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5C6A4-13EB-334F-862B-598CD5A98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26307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F4EBAA-2F39-3941-B36E-6CA80D201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080000"/>
            <a:ext cx="10080000" cy="23760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2C2C2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8D30EB3-3F40-D64C-A1AD-1D8CF2EDB6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3600000"/>
            <a:ext cx="10080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2C2C2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5EF9E7C-27BF-0B47-97CE-96E21ED00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20003F6-9FA2-F04E-AA53-1C0C7743172A}" type="datetime1">
              <a:rPr lang="en-GB" smtClean="0"/>
              <a:pPr/>
              <a:t>11/09/2020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44A26B7-A7B8-0043-9B2B-84EB56AD3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AAF09BA4-C874-394D-BD6F-A467115F65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000" y="576000"/>
            <a:ext cx="5400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fld id="{2D5587A6-0F28-234D-9116-41BE2E1A2AC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xmlns="" id="{D8AC70F3-85B6-F946-A3C7-59F302B3616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66800" y="504000"/>
            <a:ext cx="1332000" cy="43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908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F4EBAA-2F39-3941-B36E-6CA80D201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080000"/>
            <a:ext cx="10080000" cy="23760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8D30EB3-3F40-D64C-A1AD-1D8CF2EDB6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3600000"/>
            <a:ext cx="100800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5EF9E7C-27BF-0B47-97CE-96E21ED00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003F6-9FA2-F04E-AA53-1C0C7743172A}" type="datetime1">
              <a:rPr lang="en-GB" smtClean="0"/>
              <a:t>11/09/2020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44A26B7-A7B8-0043-9B2B-84EB56AD3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2670887-57E7-3A43-BB1A-5812E9526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xmlns="" id="{72196FCD-AF99-A040-BFB2-5769EE97611A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66800" y="504000"/>
            <a:ext cx="1332000" cy="43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1346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1DCAF7-AA06-1040-B1E0-8E15D9C51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F5B501-CBFE-104D-BB25-66D22875F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" y="1404000"/>
            <a:ext cx="10800000" cy="4752000"/>
          </a:xfrm>
        </p:spPr>
        <p:txBody>
          <a:bodyPr/>
          <a:lstStyle>
            <a:lvl1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8985F08-8E72-9148-82A1-2C591DFBD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1FFB84F-73DC-4C43-AC13-67A9ADC1B225}" type="datetime1">
              <a:rPr lang="en-GB" smtClean="0"/>
              <a:pPr/>
              <a:t>11/09/2020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94366E4-48A8-C248-8403-C00951EFC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CEEB4CF7-D339-7A46-8B33-C97F7A447C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000" y="576000"/>
            <a:ext cx="5400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fld id="{2D5587A6-0F28-234D-9116-41BE2E1A2A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516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1F11F1-9EFF-7144-9125-3139B4E1C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99" y="576000"/>
            <a:ext cx="3311999" cy="15840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C57E45-EC2E-6A48-999E-8DBA374CD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7999" y="1260000"/>
            <a:ext cx="7200001" cy="48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9B9F23F-F468-1142-A98D-597B3EBFAA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7999" y="2340000"/>
            <a:ext cx="3312000" cy="3816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92037A2-B8BC-4D46-AA82-267CC5E77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AC278-FEFB-4949-87C8-2F7B048D5B30}" type="datetime1">
              <a:rPr lang="en-GB" smtClean="0"/>
              <a:t>11/09/2020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71E40FC-CC75-5C49-B153-710113617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6C0EBE3-CD47-DA41-8665-99A541C1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4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2539A8-FECC-1549-9FD2-BB4362008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90CBC2C-B15B-964F-ACEE-BEB2DAF79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A2DF1-82CB-3949-8DC2-ECE30178A186}" type="datetime1">
              <a:rPr lang="en-GB" smtClean="0"/>
              <a:t>11/09/2020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3B40B73-B3DD-3E49-89F6-7D6344C26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802C64-D1FE-5E4F-84AE-101D7BACA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0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reencast">
    <p:bg>
      <p:bgPr>
        <a:solidFill>
          <a:srgbClr val="FF4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6FFE9E8-50C7-8249-8A2A-C78D51872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D5587A6-0F28-234D-9116-41BE2E1A2A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1E56A25-91D5-724D-A11F-39696A1993AD}"/>
              </a:ext>
            </a:extLst>
          </p:cNvPr>
          <p:cNvSpPr txBox="1"/>
          <p:nvPr userDrawn="1"/>
        </p:nvSpPr>
        <p:spPr>
          <a:xfrm>
            <a:off x="648000" y="2625003"/>
            <a:ext cx="6816803" cy="830997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sz="4800" b="0" i="0" u="none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Screencast Placeholder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7F77107-76F4-9144-A972-88C0AFF26277}"/>
              </a:ext>
            </a:extLst>
          </p:cNvPr>
          <p:cNvSpPr txBox="1"/>
          <p:nvPr userDrawn="1"/>
        </p:nvSpPr>
        <p:spPr>
          <a:xfrm>
            <a:off x="648000" y="3600000"/>
            <a:ext cx="10080000" cy="9935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0" algn="l" defTabSz="914400" rtl="0" eaLnBrk="1" latinLnBrk="0" hangingPunct="1">
              <a:lnSpc>
                <a:spcPct val="140000"/>
              </a:lnSpc>
              <a:spcBef>
                <a:spcPts val="800"/>
              </a:spcBef>
              <a:buFont typeface="Arial" panose="020B0604020202020204" pitchFamily="34" charset="0"/>
              <a:buNone/>
            </a:pPr>
            <a:r>
              <a:rPr lang="en-US" sz="2200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You should delete this slide before recording, otherwise it will skew your slide numbers.</a:t>
            </a:r>
          </a:p>
        </p:txBody>
      </p:sp>
      <p:sp>
        <p:nvSpPr>
          <p:cNvPr id="14" name="Date Placeholder 4">
            <a:extLst>
              <a:ext uri="{FF2B5EF4-FFF2-40B4-BE49-F238E27FC236}">
                <a16:creationId xmlns:a16="http://schemas.microsoft.com/office/drawing/2014/main" xmlns="" id="{A0C97EFC-6E59-C249-9F99-21A17B278F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88000" y="6336000"/>
            <a:ext cx="2160000" cy="28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D3AC278-FEFB-4949-87C8-2F7B048D5B30}" type="datetime1">
              <a:rPr lang="en-GB" smtClean="0"/>
              <a:pPr/>
              <a:t>11/09/2020</a:t>
            </a:fld>
            <a:endParaRPr lang="en-US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xmlns="" id="{6C396A9A-B7C9-0C46-97D1-1DB9C8C8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6336000"/>
            <a:ext cx="6480000" cy="2880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50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xmlns="" id="{6AE425C8-279E-D14C-A350-756694D4E5A6}"/>
              </a:ext>
            </a:extLst>
          </p:cNvPr>
          <p:cNvPicPr>
            <a:picLocks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 flipV="1">
            <a:off x="7872000" y="0"/>
            <a:ext cx="4320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FCD7A0B-833F-2348-AFD5-63C91BB6B1C7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160000" y="540000"/>
            <a:ext cx="540000" cy="432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E23A4D2-6AEA-4D4B-A196-57E4312E7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360000"/>
            <a:ext cx="10078412" cy="86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49EFD75-EDA9-4D48-A65C-1E8AAC955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000" y="1404000"/>
            <a:ext cx="10800000" cy="475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D0CCB4-FEA3-3F47-9B84-5FF4FDC99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88000" y="6336000"/>
            <a:ext cx="21600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fld id="{A0CEF12D-8022-E647-B033-82324AAEB22F}" type="datetime1">
              <a:rPr lang="en-GB" smtClean="0"/>
              <a:pPr/>
              <a:t>11/09/2020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525BCCB-9CF8-3C41-9007-5D7A97003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8000" y="6336000"/>
            <a:ext cx="64800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D0E48E0-D7D3-694B-B72B-F287A0765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0000" y="576000"/>
            <a:ext cx="5400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2C2C2C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fld id="{2D5587A6-0F28-234D-9116-41BE2E1A2A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115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56" r:id="rId4"/>
    <p:sldLayoutId id="2147483654" r:id="rId5"/>
    <p:sldLayoutId id="2147483660" r:id="rId6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800"/>
        </a:spcBef>
        <a:buFont typeface="Arial" panose="020B0604020202020204" pitchFamily="34" charset="0"/>
        <a:buChar char="•"/>
        <a:defRPr sz="1600" kern="1200">
          <a:solidFill>
            <a:srgbClr val="2C2C2C"/>
          </a:solidFill>
          <a:latin typeface="Arial" panose="020B0604020202020204" pitchFamily="34" charset="0"/>
          <a:ea typeface="Open Sans" panose="020B0606030504020204" pitchFamily="34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E8AB66-D8D2-4DF4-BDBF-AEC56F985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602" y="2434388"/>
            <a:ext cx="6096072" cy="891096"/>
          </a:xfrm>
        </p:spPr>
        <p:txBody>
          <a:bodyPr>
            <a:normAutofit fontScale="90000"/>
          </a:bodyPr>
          <a:lstStyle/>
          <a:p>
            <a:r>
              <a:rPr lang="en-US" dirty="0"/>
              <a:t>Mastering Blockchain</a:t>
            </a:r>
            <a:br>
              <a:rPr lang="en-US" dirty="0"/>
            </a:br>
            <a:r>
              <a:rPr lang="en-US" sz="2700" dirty="0"/>
              <a:t>Third Edition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7A91FFD-67C7-4180-AFDC-1468C12B27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602" y="3469484"/>
            <a:ext cx="5607430" cy="1655762"/>
          </a:xfrm>
        </p:spPr>
        <p:txBody>
          <a:bodyPr>
            <a:normAutofit/>
          </a:bodyPr>
          <a:lstStyle/>
          <a:p>
            <a:r>
              <a:rPr lang="en-US" dirty="0"/>
              <a:t>Chapter </a:t>
            </a:r>
            <a:r>
              <a:rPr lang="en-US" dirty="0" smtClean="0"/>
              <a:t>16, Serenity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C87FC14-D109-4717-A57D-E94F100B4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D906CE9F-1E24-754E-B851-B3C3A97DA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96" y="1316839"/>
            <a:ext cx="3213832" cy="401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66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7F7E96-FF29-4DC7-B387-5996DACB8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EDA914D-3136-4D3D-B3B5-0EB7A98E2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 err="1"/>
              <a:t>Ethereum</a:t>
            </a:r>
            <a:r>
              <a:rPr lang="en-GB" dirty="0"/>
              <a:t> </a:t>
            </a:r>
            <a:r>
              <a:rPr lang="en-GB" dirty="0"/>
              <a:t>2.0 </a:t>
            </a:r>
            <a:r>
              <a:rPr lang="en-GB" dirty="0" smtClean="0"/>
              <a:t>– an </a:t>
            </a:r>
            <a:r>
              <a:rPr lang="en-GB" dirty="0"/>
              <a:t>overview</a:t>
            </a:r>
          </a:p>
          <a:p>
            <a:r>
              <a:rPr lang="en-GB" dirty="0"/>
              <a:t>Development phases</a:t>
            </a:r>
          </a:p>
          <a:p>
            <a:r>
              <a:rPr lang="en-GB" dirty="0"/>
              <a:t>Architecture</a:t>
            </a:r>
          </a:p>
          <a:p>
            <a:r>
              <a:rPr lang="en-GB" dirty="0"/>
              <a:t>Running Ethereum 2.0 clients</a:t>
            </a:r>
          </a:p>
          <a:p>
            <a:pPr lvl="0">
              <a:lnSpc>
                <a:spcPct val="15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4D340E7-101C-484E-B220-BACCA66DC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328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86CE4E-56E9-B04F-845C-0C84E3941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Blockchain trilemma	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96F919C2-D31E-3F48-AD2F-C7FD703D7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5199" y="1772816"/>
            <a:ext cx="8518167" cy="47529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1D291B6-8326-064D-8FCC-35C11AA9C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79544BD-A264-4F46-849A-FCB7FA2EBA00}"/>
              </a:ext>
            </a:extLst>
          </p:cNvPr>
          <p:cNvSpPr/>
          <p:nvPr/>
        </p:nvSpPr>
        <p:spPr>
          <a:xfrm>
            <a:off x="648000" y="1080184"/>
            <a:ext cx="92644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With current </a:t>
            </a:r>
            <a:r>
              <a:rPr lang="en-US" dirty="0" err="1" smtClean="0"/>
              <a:t>blockchain</a:t>
            </a:r>
            <a:r>
              <a:rPr lang="en-US" dirty="0" smtClean="0"/>
              <a:t> frameworks, i</a:t>
            </a:r>
            <a:r>
              <a:rPr lang="en-US" dirty="0" smtClean="0"/>
              <a:t>t </a:t>
            </a:r>
            <a:r>
              <a:rPr lang="en-US" dirty="0"/>
              <a:t>is impossible to build a blockchain with all three of the following properties simultaneously</a:t>
            </a:r>
            <a:r>
              <a:rPr lang="en-US" dirty="0" smtClean="0"/>
              <a:t>. This is called the Scalability Trilemma.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3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426EE3-F966-434B-AE47-C411E811C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Goals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2F25B4D-EB03-8C40-AE38-4FDD23F83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/>
              <a:t>Ethereum</a:t>
            </a:r>
            <a:r>
              <a:rPr lang="en-GB" dirty="0"/>
              <a:t> 2.0 aims to achieve the following goals:</a:t>
            </a:r>
          </a:p>
          <a:p>
            <a:r>
              <a:rPr lang="en-GB" dirty="0"/>
              <a:t>Reduced complexity</a:t>
            </a:r>
          </a:p>
          <a:p>
            <a:r>
              <a:rPr lang="en-GB" dirty="0"/>
              <a:t>Resiliency</a:t>
            </a:r>
          </a:p>
          <a:p>
            <a:r>
              <a:rPr lang="en-GB" dirty="0"/>
              <a:t>Increased security </a:t>
            </a:r>
          </a:p>
          <a:p>
            <a:r>
              <a:rPr lang="en-GB" dirty="0"/>
              <a:t>Increased participation</a:t>
            </a:r>
          </a:p>
          <a:p>
            <a:r>
              <a:rPr lang="en-GB" dirty="0"/>
              <a:t>Increased performance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87958F7-ECA9-8347-8C6F-7F238D6F96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410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DA68B5-8844-9B4E-A3DA-2FB13D233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Development phases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D7276C-EA97-744D-8D82-B82534CF7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Phase 0 </a:t>
            </a:r>
            <a:r>
              <a:rPr lang="en-GB" dirty="0" smtClean="0"/>
              <a:t>(2020)</a:t>
            </a:r>
            <a:endParaRPr lang="en-GB" dirty="0"/>
          </a:p>
          <a:p>
            <a:pPr lvl="1"/>
            <a:r>
              <a:rPr lang="en-GB" dirty="0"/>
              <a:t>Beacon chain</a:t>
            </a:r>
          </a:p>
          <a:p>
            <a:r>
              <a:rPr lang="en-GB" dirty="0"/>
              <a:t>Phase 1</a:t>
            </a:r>
          </a:p>
          <a:p>
            <a:pPr lvl="1"/>
            <a:r>
              <a:rPr lang="en-GB" dirty="0"/>
              <a:t>Shard chains</a:t>
            </a:r>
          </a:p>
          <a:p>
            <a:r>
              <a:rPr lang="en-GB" dirty="0"/>
              <a:t>Phase 2</a:t>
            </a:r>
          </a:p>
          <a:p>
            <a:pPr lvl="1"/>
            <a:r>
              <a:rPr lang="en-GB" dirty="0"/>
              <a:t>Execution environment</a:t>
            </a:r>
          </a:p>
          <a:p>
            <a:r>
              <a:rPr lang="en-GB" dirty="0"/>
              <a:t>Phase 3</a:t>
            </a:r>
          </a:p>
          <a:p>
            <a:pPr lvl="1"/>
            <a:r>
              <a:rPr lang="en-GB" dirty="0"/>
              <a:t>Further improvement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ADCA4EF-BEC8-DE4A-BD16-0F965B76CE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23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5B75AB-93F1-4F44-B3B5-E9E5E463E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360000"/>
            <a:ext cx="10078412" cy="504032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Ethereum</a:t>
            </a:r>
            <a:r>
              <a:rPr lang="en-US" dirty="0"/>
              <a:t> </a:t>
            </a:r>
            <a:r>
              <a:rPr lang="en-US" dirty="0" smtClean="0"/>
              <a:t>2.0 </a:t>
            </a:r>
            <a:r>
              <a:rPr lang="en-US" dirty="0"/>
              <a:t>overall 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847BD719-8634-504E-B65A-94F121E24C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3472" y="1052736"/>
            <a:ext cx="9572826" cy="57333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EAE7E39-A342-1347-8A68-90034A36F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56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2D012B-491A-7F4C-A239-F7FDCD8BC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Ethereum 2 client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F56A141-DCC4-194F-BE49-0A88DFE45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2494" y="1224000"/>
            <a:ext cx="6299463" cy="512199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3AAC18F-2FD1-CD44-8399-588968716D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BA0C4DF9-FE91-EE48-9D7E-A4318ACD2098}"/>
              </a:ext>
            </a:extLst>
          </p:cNvPr>
          <p:cNvSpPr/>
          <p:nvPr/>
        </p:nvSpPr>
        <p:spPr>
          <a:xfrm>
            <a:off x="702834" y="1338173"/>
            <a:ext cx="416966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Ethereum 2 client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architecture, highlighting the structure of the following components: 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Validator node</a:t>
            </a:r>
          </a:p>
          <a:p>
            <a:pPr marL="285750" indent="-28575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Beacon node</a:t>
            </a:r>
          </a:p>
          <a:p>
            <a:pPr marL="285750" indent="-285750">
              <a:spcBef>
                <a:spcPts val="800"/>
              </a:spcBef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Beacon block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51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93EDD2-F37D-F34C-AD89-CC4CC90FD2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67876DE2-9510-9949-8EE2-8B864E03D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283" y="247432"/>
            <a:ext cx="10515600" cy="1325563"/>
          </a:xfrm>
        </p:spPr>
        <p:txBody>
          <a:bodyPr>
            <a:normAutofit/>
          </a:bodyPr>
          <a:lstStyle/>
          <a:p>
            <a:r>
              <a:rPr lang="en-US" sz="3500" dirty="0"/>
              <a:t>Exercise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27BE2B47-FD99-D748-B596-5A3EFE1EB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230" y="1707932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dirty="0"/>
              <a:t>Running Ethereum 2.0 clients: complete the exercise available in the </a:t>
            </a:r>
            <a:r>
              <a:rPr lang="en-US" sz="2000" i="1" dirty="0" smtClean="0"/>
              <a:t>Mastering </a:t>
            </a:r>
            <a:r>
              <a:rPr lang="en-US" sz="2000" i="1" dirty="0" err="1" smtClean="0"/>
              <a:t>Blockchain</a:t>
            </a:r>
            <a:r>
              <a:rPr lang="en-US" sz="2000" dirty="0" smtClean="0"/>
              <a:t> book’s </a:t>
            </a:r>
            <a:r>
              <a:rPr lang="en-US" sz="2000" dirty="0"/>
              <a:t>associated online content for this chapter.</a:t>
            </a:r>
          </a:p>
        </p:txBody>
      </p:sp>
    </p:spTree>
    <p:extLst>
      <p:ext uri="{BB962C8B-B14F-4D97-AF65-F5344CB8AC3E}">
        <p14:creationId xmlns:p14="http://schemas.microsoft.com/office/powerpoint/2010/main" val="105536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617BBEE-BB1F-B14B-B5DE-09A0058ECC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D5587A6-0F28-234D-9116-41BE2E1A2AC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448A4AAD-57E1-2042-912F-B4B3566BE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29" y="260648"/>
            <a:ext cx="10515600" cy="1079491"/>
          </a:xfrm>
        </p:spPr>
        <p:txBody>
          <a:bodyPr>
            <a:normAutofit/>
          </a:bodyPr>
          <a:lstStyle/>
          <a:p>
            <a:r>
              <a:rPr lang="en-US" sz="3500" dirty="0"/>
              <a:t>Summary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E44CF2ED-DFBF-2E40-B6EB-63D507A9E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702" y="1628800"/>
            <a:ext cx="10515600" cy="4680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 this chapter, we considered:</a:t>
            </a:r>
          </a:p>
          <a:p>
            <a:r>
              <a:rPr lang="en-GB" dirty="0"/>
              <a:t>The overall vision behind the development of Ethereum 2.0</a:t>
            </a:r>
          </a:p>
          <a:p>
            <a:r>
              <a:rPr lang="en-GB" dirty="0"/>
              <a:t>That Ethereum 2.0 is under heavy development </a:t>
            </a:r>
          </a:p>
          <a:p>
            <a:r>
              <a:rPr lang="en-GB" dirty="0"/>
              <a:t>That only Phase 0, the beacon chain, is expected to launch in 2020</a:t>
            </a:r>
          </a:p>
          <a:p>
            <a:r>
              <a:rPr lang="en-GB" dirty="0"/>
              <a:t>Ethereum 2.0 beacon and validator clients</a:t>
            </a:r>
          </a:p>
          <a:p>
            <a:pPr lvl="0"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1238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ckt Trai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188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Open Sans</vt:lpstr>
      <vt:lpstr>Packt Training</vt:lpstr>
      <vt:lpstr>Mastering Blockchain Third Edition</vt:lpstr>
      <vt:lpstr>Outline</vt:lpstr>
      <vt:lpstr>Blockchain trilemma </vt:lpstr>
      <vt:lpstr>Goals</vt:lpstr>
      <vt:lpstr>Development phases </vt:lpstr>
      <vt:lpstr>Ethereum 2.0 overall view</vt:lpstr>
      <vt:lpstr>Ethereum 2 client architecture</vt:lpstr>
      <vt:lpstr>Exercise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Edward Doxey</cp:lastModifiedBy>
  <cp:revision>63</cp:revision>
  <cp:lastPrinted>2018-06-05T12:50:25Z</cp:lastPrinted>
  <dcterms:created xsi:type="dcterms:W3CDTF">2018-06-05T09:17:37Z</dcterms:created>
  <dcterms:modified xsi:type="dcterms:W3CDTF">2020-09-11T10:42:48Z</dcterms:modified>
</cp:coreProperties>
</file>